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1C2DC-1571-480E-AFAA-0A9751A6850A}" type="datetimeFigureOut">
              <a:rPr lang="pt-BR" smtClean="0"/>
              <a:t>01/12/2016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012F8-182B-474D-8195-91C8E7B787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84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012F8-182B-474D-8195-91C8E7B78738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44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42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173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04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3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286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7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91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55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66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5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04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89334-C346-4EF9-A5DC-144390A2C94C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694A1-29ED-40EF-AD0D-04BECD5F433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59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395536" y="48026"/>
            <a:ext cx="7949390" cy="6676848"/>
            <a:chOff x="452353" y="44624"/>
            <a:chExt cx="7949390" cy="6676848"/>
          </a:xfrm>
        </p:grpSpPr>
        <p:sp>
          <p:nvSpPr>
            <p:cNvPr id="7" name="Retângulo 6"/>
            <p:cNvSpPr/>
            <p:nvPr/>
          </p:nvSpPr>
          <p:spPr>
            <a:xfrm>
              <a:off x="658831" y="1797349"/>
              <a:ext cx="7742912" cy="19837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</a:endParaRPr>
            </a:p>
          </p:txBody>
        </p:sp>
        <p:sp>
          <p:nvSpPr>
            <p:cNvPr id="4" name="Retângulo 3"/>
            <p:cNvSpPr/>
            <p:nvPr/>
          </p:nvSpPr>
          <p:spPr>
            <a:xfrm>
              <a:off x="3745298" y="260648"/>
              <a:ext cx="1512168" cy="5040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dirty="0" smtClean="0">
                  <a:solidFill>
                    <a:prstClr val="white"/>
                  </a:solidFill>
                </a:rPr>
                <a:t>Conselho Deliberativo Estadual</a:t>
              </a:r>
              <a:endParaRPr lang="pt-BR" sz="1100" dirty="0">
                <a:solidFill>
                  <a:prstClr val="white"/>
                </a:solidFill>
              </a:endParaRPr>
            </a:p>
          </p:txBody>
        </p:sp>
        <p:cxnSp>
          <p:nvCxnSpPr>
            <p:cNvPr id="8" name="Conector reto 7"/>
            <p:cNvCxnSpPr>
              <a:stCxn id="4" idx="2"/>
              <a:endCxn id="13" idx="0"/>
            </p:cNvCxnSpPr>
            <p:nvPr/>
          </p:nvCxnSpPr>
          <p:spPr>
            <a:xfrm>
              <a:off x="4501382" y="764704"/>
              <a:ext cx="0" cy="111845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tângulo 10"/>
            <p:cNvSpPr/>
            <p:nvPr/>
          </p:nvSpPr>
          <p:spPr>
            <a:xfrm>
              <a:off x="3205110" y="830339"/>
              <a:ext cx="1152128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dirty="0" smtClean="0">
                  <a:solidFill>
                    <a:sysClr val="windowText" lastClr="000000"/>
                  </a:solidFill>
                </a:rPr>
                <a:t>Conselho Fiscal</a:t>
              </a:r>
              <a:endParaRPr lang="pt-BR" sz="11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4691407" y="830339"/>
              <a:ext cx="1152128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dirty="0" smtClean="0">
                  <a:solidFill>
                    <a:sysClr val="windowText" lastClr="000000"/>
                  </a:solidFill>
                </a:rPr>
                <a:t>Assessoria CDE</a:t>
              </a:r>
              <a:endParaRPr lang="pt-BR" sz="11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3745298" y="1883163"/>
              <a:ext cx="1512168" cy="5040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1100" dirty="0" smtClean="0">
                  <a:solidFill>
                    <a:prstClr val="white"/>
                  </a:solidFill>
                </a:rPr>
                <a:t>Diretoria Superintendente</a:t>
              </a:r>
            </a:p>
          </p:txBody>
        </p:sp>
        <p:sp>
          <p:nvSpPr>
            <p:cNvPr id="19" name="Retângulo 18"/>
            <p:cNvSpPr/>
            <p:nvPr/>
          </p:nvSpPr>
          <p:spPr>
            <a:xfrm>
              <a:off x="3251119" y="3888627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Auditoria</a:t>
              </a:r>
            </a:p>
          </p:txBody>
        </p:sp>
        <p:sp>
          <p:nvSpPr>
            <p:cNvPr id="33" name="Retângulo 32"/>
            <p:cNvSpPr/>
            <p:nvPr/>
          </p:nvSpPr>
          <p:spPr>
            <a:xfrm>
              <a:off x="5946214" y="3888627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900" dirty="0">
                  <a:solidFill>
                    <a:sysClr val="windowText" lastClr="000000"/>
                  </a:solidFill>
                </a:rPr>
                <a:t>Tecnologia da Informação e </a:t>
              </a:r>
              <a:r>
                <a:rPr lang="pt-BR" sz="900" dirty="0" smtClean="0">
                  <a:solidFill>
                    <a:sysClr val="windowText" lastClr="000000"/>
                  </a:solidFill>
                </a:rPr>
                <a:t>Processos</a:t>
              </a:r>
              <a:endParaRPr lang="pt-BR" sz="9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Retângulo 33"/>
            <p:cNvSpPr/>
            <p:nvPr/>
          </p:nvSpPr>
          <p:spPr>
            <a:xfrm>
              <a:off x="5946214" y="4464691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Administração e Finanças</a:t>
              </a:r>
            </a:p>
          </p:txBody>
        </p:sp>
        <p:sp>
          <p:nvSpPr>
            <p:cNvPr id="35" name="Retângulo 34"/>
            <p:cNvSpPr/>
            <p:nvPr/>
          </p:nvSpPr>
          <p:spPr>
            <a:xfrm>
              <a:off x="5946214" y="5040755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Operações</a:t>
              </a:r>
            </a:p>
          </p:txBody>
        </p:sp>
        <p:sp>
          <p:nvSpPr>
            <p:cNvPr id="37" name="Retângulo 36"/>
            <p:cNvSpPr/>
            <p:nvPr/>
          </p:nvSpPr>
          <p:spPr>
            <a:xfrm>
              <a:off x="7249615" y="3888627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Gestão de Compras</a:t>
              </a:r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7249615" y="4464691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Orçamento e Contabilidade</a:t>
              </a:r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4604189" y="5087603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Gestão de Pessoas</a:t>
              </a:r>
            </a:p>
          </p:txBody>
        </p:sp>
        <p:cxnSp>
          <p:nvCxnSpPr>
            <p:cNvPr id="43" name="Conector reto 42"/>
            <p:cNvCxnSpPr>
              <a:stCxn id="13" idx="2"/>
            </p:cNvCxnSpPr>
            <p:nvPr/>
          </p:nvCxnSpPr>
          <p:spPr>
            <a:xfrm>
              <a:off x="4501382" y="2387219"/>
              <a:ext cx="15783" cy="29524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>
              <a:stCxn id="19" idx="3"/>
              <a:endCxn id="22" idx="1"/>
            </p:cNvCxnSpPr>
            <p:nvPr/>
          </p:nvCxnSpPr>
          <p:spPr>
            <a:xfrm>
              <a:off x="4403247" y="4140655"/>
              <a:ext cx="20094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to 54"/>
            <p:cNvCxnSpPr/>
            <p:nvPr/>
          </p:nvCxnSpPr>
          <p:spPr>
            <a:xfrm>
              <a:off x="4357366" y="4698133"/>
              <a:ext cx="33391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to 61"/>
            <p:cNvCxnSpPr>
              <a:stCxn id="11" idx="3"/>
              <a:endCxn id="12" idx="1"/>
            </p:cNvCxnSpPr>
            <p:nvPr/>
          </p:nvCxnSpPr>
          <p:spPr>
            <a:xfrm>
              <a:off x="4357238" y="1046363"/>
              <a:ext cx="334169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to 67"/>
            <p:cNvCxnSpPr>
              <a:endCxn id="28" idx="1"/>
            </p:cNvCxnSpPr>
            <p:nvPr/>
          </p:nvCxnSpPr>
          <p:spPr>
            <a:xfrm>
              <a:off x="1760406" y="4140655"/>
              <a:ext cx="19860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ector reto 70"/>
            <p:cNvCxnSpPr/>
            <p:nvPr/>
          </p:nvCxnSpPr>
          <p:spPr>
            <a:xfrm flipH="1">
              <a:off x="1856205" y="3280168"/>
              <a:ext cx="9375" cy="20724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to 72"/>
            <p:cNvCxnSpPr/>
            <p:nvPr/>
          </p:nvCxnSpPr>
          <p:spPr>
            <a:xfrm>
              <a:off x="1688398" y="4698133"/>
              <a:ext cx="36004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to 73"/>
            <p:cNvCxnSpPr/>
            <p:nvPr/>
          </p:nvCxnSpPr>
          <p:spPr>
            <a:xfrm>
              <a:off x="1659935" y="5274197"/>
              <a:ext cx="36004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to 77"/>
            <p:cNvCxnSpPr>
              <a:stCxn id="33" idx="3"/>
              <a:endCxn id="37" idx="1"/>
            </p:cNvCxnSpPr>
            <p:nvPr/>
          </p:nvCxnSpPr>
          <p:spPr>
            <a:xfrm>
              <a:off x="7098342" y="4140655"/>
              <a:ext cx="15127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to 79"/>
            <p:cNvCxnSpPr>
              <a:stCxn id="34" idx="3"/>
              <a:endCxn id="38" idx="1"/>
            </p:cNvCxnSpPr>
            <p:nvPr/>
          </p:nvCxnSpPr>
          <p:spPr>
            <a:xfrm>
              <a:off x="7098342" y="4716719"/>
              <a:ext cx="15127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to 80"/>
            <p:cNvCxnSpPr/>
            <p:nvPr/>
          </p:nvCxnSpPr>
          <p:spPr>
            <a:xfrm flipH="1">
              <a:off x="4503718" y="5332998"/>
              <a:ext cx="987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CaixaDeTexto 90"/>
            <p:cNvSpPr txBox="1"/>
            <p:nvPr/>
          </p:nvSpPr>
          <p:spPr>
            <a:xfrm>
              <a:off x="452353" y="44624"/>
              <a:ext cx="33123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solidFill>
                    <a:srgbClr val="1F497D"/>
                  </a:solidFill>
                </a:rPr>
                <a:t>Organograma SEBRAE/AL 2017</a:t>
              </a:r>
              <a:endParaRPr lang="pt-BR" b="1" dirty="0">
                <a:solidFill>
                  <a:srgbClr val="1F497D"/>
                </a:solidFill>
              </a:endParaRPr>
            </a:p>
          </p:txBody>
        </p:sp>
        <p:sp>
          <p:nvSpPr>
            <p:cNvPr id="53" name="Retângulo 52"/>
            <p:cNvSpPr/>
            <p:nvPr/>
          </p:nvSpPr>
          <p:spPr>
            <a:xfrm>
              <a:off x="2004478" y="6217415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Escritório Arapiraca</a:t>
              </a:r>
            </a:p>
          </p:txBody>
        </p:sp>
        <p:sp>
          <p:nvSpPr>
            <p:cNvPr id="54" name="Retângulo 53"/>
            <p:cNvSpPr/>
            <p:nvPr/>
          </p:nvSpPr>
          <p:spPr>
            <a:xfrm>
              <a:off x="5908870" y="6217415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Escritório Penedo</a:t>
              </a:r>
            </a:p>
          </p:txBody>
        </p:sp>
        <p:sp>
          <p:nvSpPr>
            <p:cNvPr id="58" name="Retângulo 57"/>
            <p:cNvSpPr/>
            <p:nvPr/>
          </p:nvSpPr>
          <p:spPr>
            <a:xfrm>
              <a:off x="3971575" y="6217416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Escritório Delmiro Gouveia</a:t>
              </a: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802847" y="1754899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solidFill>
                    <a:prstClr val="white">
                      <a:lumMod val="50000"/>
                    </a:prstClr>
                  </a:solidFill>
                </a:rPr>
                <a:t>DIREX</a:t>
              </a:r>
              <a:endParaRPr lang="pt-BR" sz="12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28" name="Retângulo 27"/>
            <p:cNvSpPr/>
            <p:nvPr/>
          </p:nvSpPr>
          <p:spPr>
            <a:xfrm>
              <a:off x="1959012" y="3888627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Relacionamento Empresarial</a:t>
              </a:r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1954975" y="5040755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Comércio e Serviços</a:t>
              </a:r>
            </a:p>
          </p:txBody>
        </p:sp>
        <p:sp>
          <p:nvSpPr>
            <p:cNvPr id="24" name="Retângulo 23"/>
            <p:cNvSpPr/>
            <p:nvPr/>
          </p:nvSpPr>
          <p:spPr>
            <a:xfrm>
              <a:off x="608278" y="3879918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Atendimento Empresarial</a:t>
              </a:r>
            </a:p>
          </p:txBody>
        </p:sp>
        <p:sp>
          <p:nvSpPr>
            <p:cNvPr id="25" name="Retângulo 24"/>
            <p:cNvSpPr/>
            <p:nvPr/>
          </p:nvSpPr>
          <p:spPr>
            <a:xfrm>
              <a:off x="608278" y="4455982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Gestão de Soluções</a:t>
              </a:r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1972393" y="4464691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Indústria</a:t>
              </a:r>
            </a:p>
          </p:txBody>
        </p:sp>
        <p:sp>
          <p:nvSpPr>
            <p:cNvPr id="27" name="Retângulo 26"/>
            <p:cNvSpPr/>
            <p:nvPr/>
          </p:nvSpPr>
          <p:spPr>
            <a:xfrm>
              <a:off x="604241" y="5032046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Agronegócio</a:t>
              </a:r>
            </a:p>
          </p:txBody>
        </p:sp>
        <p:sp>
          <p:nvSpPr>
            <p:cNvPr id="65" name="Retângulo 64"/>
            <p:cNvSpPr/>
            <p:nvPr/>
          </p:nvSpPr>
          <p:spPr>
            <a:xfrm>
              <a:off x="4572957" y="2478833"/>
              <a:ext cx="1152000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Ouvidoria </a:t>
              </a:r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4604189" y="3888627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Marketing e Comunicação</a:t>
              </a:r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4604189" y="4464691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Políticas Públicas</a:t>
              </a: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3267394" y="2490291"/>
              <a:ext cx="1152128" cy="4171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>
                  <a:solidFill>
                    <a:sysClr val="windowText" lastClr="000000"/>
                  </a:solidFill>
                </a:rPr>
                <a:t>Assessoria </a:t>
              </a:r>
              <a:r>
                <a:rPr lang="pt-BR" sz="1000" dirty="0" smtClean="0">
                  <a:solidFill>
                    <a:sysClr val="windowText" lastClr="000000"/>
                  </a:solidFill>
                </a:rPr>
                <a:t>Jurídica</a:t>
              </a:r>
              <a:endParaRPr lang="pt-BR" sz="1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3244779" y="4464691"/>
              <a:ext cx="1152128" cy="5040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Gestão Estratégica</a:t>
              </a:r>
            </a:p>
          </p:txBody>
        </p:sp>
        <p:cxnSp>
          <p:nvCxnSpPr>
            <p:cNvPr id="63" name="Conector reto 62"/>
            <p:cNvCxnSpPr/>
            <p:nvPr/>
          </p:nvCxnSpPr>
          <p:spPr>
            <a:xfrm flipH="1">
              <a:off x="7174102" y="3257396"/>
              <a:ext cx="17294" cy="216663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to 74"/>
            <p:cNvCxnSpPr/>
            <p:nvPr/>
          </p:nvCxnSpPr>
          <p:spPr>
            <a:xfrm>
              <a:off x="4512766" y="2537154"/>
              <a:ext cx="7200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to 56"/>
            <p:cNvCxnSpPr/>
            <p:nvPr/>
          </p:nvCxnSpPr>
          <p:spPr>
            <a:xfrm>
              <a:off x="7173978" y="5290719"/>
              <a:ext cx="17294" cy="1191613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to 85"/>
            <p:cNvCxnSpPr/>
            <p:nvPr/>
          </p:nvCxnSpPr>
          <p:spPr>
            <a:xfrm flipH="1">
              <a:off x="1856205" y="5274197"/>
              <a:ext cx="790" cy="1189796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reto 69"/>
            <p:cNvCxnSpPr/>
            <p:nvPr/>
          </p:nvCxnSpPr>
          <p:spPr>
            <a:xfrm>
              <a:off x="1865580" y="6463994"/>
              <a:ext cx="130189" cy="5449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ector reto 92"/>
            <p:cNvCxnSpPr/>
            <p:nvPr/>
          </p:nvCxnSpPr>
          <p:spPr>
            <a:xfrm>
              <a:off x="7080162" y="6476883"/>
              <a:ext cx="130189" cy="5449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ector reto 93"/>
            <p:cNvCxnSpPr>
              <a:endCxn id="54" idx="1"/>
            </p:cNvCxnSpPr>
            <p:nvPr/>
          </p:nvCxnSpPr>
          <p:spPr>
            <a:xfrm flipV="1">
              <a:off x="5117222" y="6469443"/>
              <a:ext cx="791648" cy="7440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ector reto 95"/>
            <p:cNvCxnSpPr/>
            <p:nvPr/>
          </p:nvCxnSpPr>
          <p:spPr>
            <a:xfrm flipV="1">
              <a:off x="3160763" y="6479607"/>
              <a:ext cx="791648" cy="7440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ector reto 99"/>
            <p:cNvCxnSpPr/>
            <p:nvPr/>
          </p:nvCxnSpPr>
          <p:spPr>
            <a:xfrm flipH="1">
              <a:off x="7085828" y="5328636"/>
              <a:ext cx="9878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to 60"/>
            <p:cNvCxnSpPr/>
            <p:nvPr/>
          </p:nvCxnSpPr>
          <p:spPr>
            <a:xfrm>
              <a:off x="4425037" y="2537154"/>
              <a:ext cx="7200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tângulo 63"/>
            <p:cNvSpPr/>
            <p:nvPr/>
          </p:nvSpPr>
          <p:spPr>
            <a:xfrm>
              <a:off x="1131800" y="3257396"/>
              <a:ext cx="1512168" cy="5040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1100" dirty="0" smtClean="0">
                  <a:solidFill>
                    <a:prstClr val="white"/>
                  </a:solidFill>
                </a:rPr>
                <a:t>Diretoria Técnica</a:t>
              </a:r>
            </a:p>
          </p:txBody>
        </p:sp>
        <p:cxnSp>
          <p:nvCxnSpPr>
            <p:cNvPr id="66" name="Conector reto 65"/>
            <p:cNvCxnSpPr>
              <a:stCxn id="64" idx="3"/>
            </p:cNvCxnSpPr>
            <p:nvPr/>
          </p:nvCxnSpPr>
          <p:spPr>
            <a:xfrm>
              <a:off x="2643968" y="3509424"/>
              <a:ext cx="475252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tângulo 66"/>
            <p:cNvSpPr/>
            <p:nvPr/>
          </p:nvSpPr>
          <p:spPr>
            <a:xfrm>
              <a:off x="6428527" y="3257396"/>
              <a:ext cx="1512168" cy="5040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1100" dirty="0" smtClean="0">
                  <a:solidFill>
                    <a:prstClr val="white"/>
                  </a:solidFill>
                </a:rPr>
                <a:t>Diretoria Administrativa Financeira</a:t>
              </a:r>
            </a:p>
          </p:txBody>
        </p:sp>
        <p:sp>
          <p:nvSpPr>
            <p:cNvPr id="69" name="Retângulo 68"/>
            <p:cNvSpPr/>
            <p:nvPr/>
          </p:nvSpPr>
          <p:spPr>
            <a:xfrm>
              <a:off x="3253546" y="2985762"/>
              <a:ext cx="1152000" cy="4320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Gabinete</a:t>
              </a:r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4584774" y="2987725"/>
              <a:ext cx="1152000" cy="4320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000" dirty="0" smtClean="0">
                  <a:solidFill>
                    <a:sysClr val="windowText" lastClr="000000"/>
                  </a:solidFill>
                </a:rPr>
                <a:t>Assessorias Técnicas</a:t>
              </a:r>
              <a:endParaRPr lang="pt-BR" sz="1000" i="1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  <p:cxnSp>
          <p:nvCxnSpPr>
            <p:cNvPr id="76" name="Conector reto 75"/>
            <p:cNvCxnSpPr>
              <a:stCxn id="69" idx="3"/>
              <a:endCxn id="72" idx="1"/>
            </p:cNvCxnSpPr>
            <p:nvPr/>
          </p:nvCxnSpPr>
          <p:spPr>
            <a:xfrm>
              <a:off x="4405546" y="3201787"/>
              <a:ext cx="179228" cy="196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Conector reto 40"/>
          <p:cNvCxnSpPr>
            <a:stCxn id="69" idx="2"/>
          </p:cNvCxnSpPr>
          <p:nvPr/>
        </p:nvCxnSpPr>
        <p:spPr>
          <a:xfrm>
            <a:off x="3772729" y="3421213"/>
            <a:ext cx="0" cy="9161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/>
          <p:cNvCxnSpPr/>
          <p:nvPr/>
        </p:nvCxnSpPr>
        <p:spPr>
          <a:xfrm>
            <a:off x="5080997" y="3412504"/>
            <a:ext cx="0" cy="9161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tângulo 81"/>
          <p:cNvSpPr/>
          <p:nvPr/>
        </p:nvSpPr>
        <p:spPr>
          <a:xfrm>
            <a:off x="3161349" y="1325780"/>
            <a:ext cx="1152128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>
                <a:solidFill>
                  <a:sysClr val="windowText" lastClr="000000"/>
                </a:solidFill>
              </a:rPr>
              <a:t>Gabinete</a:t>
            </a:r>
            <a:endParaRPr lang="pt-BR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85" name="Conector reto 84"/>
          <p:cNvCxnSpPr>
            <a:stCxn id="82" idx="3"/>
          </p:cNvCxnSpPr>
          <p:nvPr/>
        </p:nvCxnSpPr>
        <p:spPr>
          <a:xfrm>
            <a:off x="4313477" y="1541804"/>
            <a:ext cx="13720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02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71</Words>
  <Application>Microsoft Office PowerPoint</Application>
  <PresentationFormat>Apresentação na tela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SEBRAE/AL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Pereira Carneiro de Albuquerque</dc:creator>
  <cp:lastModifiedBy>Gustavo Marcel Silva Almeida</cp:lastModifiedBy>
  <cp:revision>48</cp:revision>
  <dcterms:created xsi:type="dcterms:W3CDTF">2014-12-12T14:10:19Z</dcterms:created>
  <dcterms:modified xsi:type="dcterms:W3CDTF">2016-12-01T15:13:47Z</dcterms:modified>
</cp:coreProperties>
</file>